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5" r:id="rId2"/>
    <p:sldId id="273" r:id="rId3"/>
    <p:sldId id="281" r:id="rId4"/>
    <p:sldId id="259" r:id="rId5"/>
    <p:sldId id="277" r:id="rId6"/>
    <p:sldId id="264" r:id="rId7"/>
    <p:sldId id="271" r:id="rId8"/>
    <p:sldId id="28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5C"/>
    <a:srgbClr val="F24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115" d="100"/>
          <a:sy n="115" d="100"/>
        </p:scale>
        <p:origin x="354"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5/9/2021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934853" y="2262464"/>
            <a:ext cx="4678027" cy="4294098"/>
          </a:xfrm>
          <a:prstGeom prst="rect">
            <a:avLst/>
          </a:prstGeom>
          <a:ln>
            <a:noFill/>
          </a:ln>
          <a:effectLst>
            <a:softEdge rad="112500"/>
          </a:effectLst>
        </p:spPr>
      </p:pic>
      <p:sp>
        <p:nvSpPr>
          <p:cNvPr id="2" name="Titre 1"/>
          <p:cNvSpPr>
            <a:spLocks noGrp="1"/>
          </p:cNvSpPr>
          <p:nvPr>
            <p:ph type="ctrTitle"/>
          </p:nvPr>
        </p:nvSpPr>
        <p:spPr>
          <a:xfrm>
            <a:off x="80475" y="227143"/>
            <a:ext cx="11881540" cy="1709324"/>
          </a:xfrm>
        </p:spPr>
        <p:txBody>
          <a:bodyPr>
            <a:noAutofit/>
          </a:bodyPr>
          <a:lstStyle/>
          <a:p>
            <a:r>
              <a:rPr lang="fr-FR" sz="6000" dirty="0" smtClean="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rPr>
              <a:t>Microlycée de Caen</a:t>
            </a:r>
            <a:br>
              <a:rPr lang="fr-FR" sz="6000" dirty="0" smtClean="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rPr>
            </a:br>
            <a:r>
              <a:rPr lang="fr-FR" sz="6000" dirty="0" smtClean="0">
                <a:solidFill>
                  <a:schemeClr val="tx2">
                    <a:lumMod val="75000"/>
                  </a:schemeClr>
                </a:solidFill>
                <a:effectLst>
                  <a:outerShdw blurRad="38100" dist="38100" dir="2700000" algn="tl">
                    <a:srgbClr val="000000">
                      <a:alpha val="43137"/>
                    </a:srgbClr>
                  </a:outerShdw>
                </a:effectLst>
                <a:latin typeface="Berlin Sans FB Demi" panose="020E0802020502020306" pitchFamily="34" charset="0"/>
              </a:rPr>
              <a:t>Période 4</a:t>
            </a:r>
            <a:endParaRPr lang="fr-FR" sz="6000" dirty="0">
              <a:solidFill>
                <a:schemeClr val="tx2">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981" y="950181"/>
            <a:ext cx="1175469" cy="111277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51403"/>
            <a:ext cx="1221412" cy="1112777"/>
          </a:xfrm>
          <a:prstGeom prst="rect">
            <a:avLst/>
          </a:prstGeom>
        </p:spPr>
      </p:pic>
      <p:sp>
        <p:nvSpPr>
          <p:cNvPr id="3" name="Sous-titre 2"/>
          <p:cNvSpPr>
            <a:spLocks noGrp="1"/>
          </p:cNvSpPr>
          <p:nvPr>
            <p:ph type="subTitle" idx="1"/>
          </p:nvPr>
        </p:nvSpPr>
        <p:spPr>
          <a:xfrm>
            <a:off x="2224727" y="3580110"/>
            <a:ext cx="6152137" cy="1293044"/>
          </a:xfrm>
        </p:spPr>
        <p:txBody>
          <a:bodyPr>
            <a:noAutofit/>
          </a:bodyPr>
          <a:lstStyle/>
          <a:p>
            <a:r>
              <a:rPr lang="fr-FR" sz="7200" dirty="0" smtClean="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rPr>
              <a:t>Semaine </a:t>
            </a:r>
            <a:r>
              <a:rPr lang="fr-FR" sz="7200" dirty="0" smtClean="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rPr>
              <a:t>29</a:t>
            </a:r>
            <a:endParaRPr lang="fr-FR" sz="7200" dirty="0" smtClean="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4281237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2398" y="1175448"/>
            <a:ext cx="7887133" cy="3843860"/>
          </a:xfrm>
          <a:prstGeom prst="rect">
            <a:avLst/>
          </a:prstGeom>
        </p:spPr>
      </p:pic>
      <p:sp>
        <p:nvSpPr>
          <p:cNvPr id="5" name="Titre 1"/>
          <p:cNvSpPr txBox="1">
            <a:spLocks/>
          </p:cNvSpPr>
          <p:nvPr/>
        </p:nvSpPr>
        <p:spPr>
          <a:xfrm>
            <a:off x="363171" y="-53396"/>
            <a:ext cx="6490054" cy="126674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Lundi </a:t>
            </a:r>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10 </a:t>
            </a:r>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Mai</a:t>
            </a:r>
            <a:endParaRPr lang="fr-FR" sz="6600" b="1" dirty="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2" name="Titre 1"/>
          <p:cNvSpPr txBox="1">
            <a:spLocks/>
          </p:cNvSpPr>
          <p:nvPr/>
        </p:nvSpPr>
        <p:spPr>
          <a:xfrm>
            <a:off x="8313774" y="1841828"/>
            <a:ext cx="3878226" cy="2515010"/>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effectLst>
                  <a:outerShdw blurRad="38100" dist="38100" dir="2700000" algn="tl">
                    <a:srgbClr val="000000">
                      <a:alpha val="43137"/>
                    </a:srgbClr>
                  </a:outerShdw>
                </a:effectLst>
                <a:latin typeface="Berlin Sans FB Demi" panose="020E0802020502020306" pitchFamily="34" charset="0"/>
              </a:rPr>
              <a:t>Travail écrit pour Ml2 </a:t>
            </a:r>
            <a:r>
              <a:rPr lang="fr-FR" sz="2400" u="sng"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ET</a:t>
            </a:r>
            <a:r>
              <a:rPr lang="fr-FR" sz="24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r>
              <a:rPr lang="fr-FR" sz="2400" dirty="0" smtClean="0">
                <a:effectLst>
                  <a:outerShdw blurRad="38100" dist="38100" dir="2700000" algn="tl">
                    <a:srgbClr val="000000">
                      <a:alpha val="43137"/>
                    </a:srgbClr>
                  </a:outerShdw>
                </a:effectLst>
                <a:latin typeface="Berlin Sans FB Demi" panose="020E0802020502020306" pitchFamily="34" charset="0"/>
              </a:rPr>
              <a:t>ml1</a:t>
            </a:r>
            <a:r>
              <a:rPr lang="fr-FR" sz="24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r>
              <a:rPr lang="fr-FR" sz="2400" u="sng"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à partir de 14h15 en salle Picasso</a:t>
            </a:r>
            <a:r>
              <a:rPr lang="fr-FR" sz="24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a:t>
            </a:r>
          </a:p>
          <a:p>
            <a:pPr algn="l"/>
            <a:r>
              <a:rPr lang="fr-FR" sz="2400" dirty="0" smtClean="0">
                <a:effectLst>
                  <a:outerShdw blurRad="38100" dist="38100" dir="2700000" algn="tl">
                    <a:srgbClr val="000000">
                      <a:alpha val="43137"/>
                    </a:srgbClr>
                  </a:outerShdw>
                </a:effectLst>
                <a:latin typeface="Berlin Sans FB Demi" panose="020E0802020502020306" pitchFamily="34" charset="0"/>
              </a:rPr>
              <a:t>ML1 : </a:t>
            </a:r>
          </a:p>
          <a:p>
            <a:pPr algn="l"/>
            <a:r>
              <a:rPr lang="fr-FR" sz="2400" dirty="0" smtClean="0">
                <a:effectLst>
                  <a:outerShdw blurRad="38100" dist="38100" dir="2700000" algn="tl">
                    <a:srgbClr val="000000">
                      <a:alpha val="43137"/>
                    </a:srgbClr>
                  </a:outerShdw>
                </a:effectLst>
                <a:latin typeface="Berlin Sans FB Demi" panose="020E0802020502020306" pitchFamily="34" charset="0"/>
              </a:rPr>
              <a:t>Economie</a:t>
            </a:r>
            <a:endParaRPr lang="fr-FR" sz="2400" dirty="0" smtClean="0">
              <a:effectLst>
                <a:outerShdw blurRad="38100" dist="38100" dir="2700000" algn="tl">
                  <a:srgbClr val="000000">
                    <a:alpha val="43137"/>
                  </a:srgbClr>
                </a:outerShdw>
              </a:effectLst>
              <a:latin typeface="Berlin Sans FB Demi" panose="020E0802020502020306" pitchFamily="34" charset="0"/>
            </a:endParaRPr>
          </a:p>
        </p:txBody>
      </p:sp>
      <p:sp>
        <p:nvSpPr>
          <p:cNvPr id="13" name="Titre 1"/>
          <p:cNvSpPr txBox="1">
            <a:spLocks/>
          </p:cNvSpPr>
          <p:nvPr/>
        </p:nvSpPr>
        <p:spPr>
          <a:xfrm>
            <a:off x="268913" y="1715773"/>
            <a:ext cx="1440825" cy="592785"/>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chemeClr val="accent3">
                    <a:lumMod val="50000"/>
                  </a:schemeClr>
                </a:solidFill>
                <a:effectLst>
                  <a:outerShdw blurRad="38100" dist="38100" dir="2700000" algn="tl">
                    <a:srgbClr val="000000">
                      <a:alpha val="43137"/>
                    </a:srgbClr>
                  </a:outerShdw>
                </a:effectLst>
                <a:latin typeface="Berlin Sans FB Demi" panose="020E0802020502020306" pitchFamily="34" charset="0"/>
              </a:rPr>
              <a:t>ENT ML1</a:t>
            </a:r>
            <a:endParaRPr lang="fr-FR" sz="2400" cap="small" dirty="0">
              <a:solidFill>
                <a:schemeClr val="accent3">
                  <a:lumMod val="50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4" name="Titre 1"/>
          <p:cNvSpPr txBox="1">
            <a:spLocks/>
          </p:cNvSpPr>
          <p:nvPr/>
        </p:nvSpPr>
        <p:spPr>
          <a:xfrm>
            <a:off x="8296190" y="62982"/>
            <a:ext cx="3799583" cy="1460843"/>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chemeClr val="accent3">
                    <a:lumMod val="50000"/>
                  </a:schemeClr>
                </a:solidFill>
                <a:effectLst>
                  <a:outerShdw blurRad="38100" dist="38100" dir="2700000" algn="tl">
                    <a:srgbClr val="000000">
                      <a:alpha val="43137"/>
                    </a:srgbClr>
                  </a:outerShdw>
                </a:effectLst>
                <a:latin typeface="Berlin Sans FB Demi" panose="020E0802020502020306" pitchFamily="34" charset="0"/>
              </a:rPr>
              <a:t>ML1 Patrice absent, cours de français de 10h20 à 12h05</a:t>
            </a:r>
            <a:endParaRPr lang="fr-FR" sz="2400" dirty="0">
              <a:solidFill>
                <a:schemeClr val="accent3">
                  <a:lumMod val="50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903" y="4224589"/>
            <a:ext cx="2223516" cy="2387461"/>
          </a:xfrm>
          <a:prstGeom prst="rect">
            <a:avLst/>
          </a:prstGeom>
        </p:spPr>
      </p:pic>
      <p:pic>
        <p:nvPicPr>
          <p:cNvPr id="15" name="Image 14"/>
          <p:cNvPicPr/>
          <p:nvPr/>
        </p:nvPicPr>
        <p:blipFill>
          <a:blip r:embed="rId4" cstate="print">
            <a:extLst>
              <a:ext uri="{28A0092B-C50C-407E-A947-70E740481C1C}">
                <a14:useLocalDpi xmlns:a14="http://schemas.microsoft.com/office/drawing/2010/main" val="0"/>
              </a:ext>
            </a:extLst>
          </a:blip>
          <a:stretch>
            <a:fillRect/>
          </a:stretch>
        </p:blipFill>
        <p:spPr>
          <a:xfrm>
            <a:off x="6614710" y="4428697"/>
            <a:ext cx="1681480" cy="2261870"/>
          </a:xfrm>
          <a:prstGeom prst="rect">
            <a:avLst/>
          </a:prstGeom>
        </p:spPr>
      </p:pic>
    </p:spTree>
    <p:extLst>
      <p:ext uri="{BB962C8B-B14F-4D97-AF65-F5344CB8AC3E}">
        <p14:creationId xmlns:p14="http://schemas.microsoft.com/office/powerpoint/2010/main" val="228584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1950" y="1432385"/>
            <a:ext cx="8224179" cy="4527840"/>
          </a:xfrm>
          <a:prstGeom prst="rect">
            <a:avLst/>
          </a:prstGeom>
        </p:spPr>
      </p:pic>
      <p:sp>
        <p:nvSpPr>
          <p:cNvPr id="5" name="Titre 1"/>
          <p:cNvSpPr txBox="1">
            <a:spLocks/>
          </p:cNvSpPr>
          <p:nvPr/>
        </p:nvSpPr>
        <p:spPr>
          <a:xfrm>
            <a:off x="363171" y="-53396"/>
            <a:ext cx="7741738" cy="126674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Lundi </a:t>
            </a:r>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10 Mai </a:t>
            </a:r>
            <a:r>
              <a:rPr lang="fr-FR" sz="32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(suite)</a:t>
            </a:r>
            <a:endParaRPr lang="fr-FR" sz="3200" b="1" dirty="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2" name="Titre 1"/>
          <p:cNvSpPr txBox="1">
            <a:spLocks/>
          </p:cNvSpPr>
          <p:nvPr/>
        </p:nvSpPr>
        <p:spPr>
          <a:xfrm>
            <a:off x="8313774" y="827675"/>
            <a:ext cx="3878226" cy="2515010"/>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effectLst>
                  <a:outerShdw blurRad="38100" dist="38100" dir="2700000" algn="tl">
                    <a:srgbClr val="000000">
                      <a:alpha val="43137"/>
                    </a:srgbClr>
                  </a:outerShdw>
                </a:effectLst>
                <a:latin typeface="Berlin Sans FB Demi" panose="020E0802020502020306" pitchFamily="34" charset="0"/>
              </a:rPr>
              <a:t>Travail écrit pour Ml2 </a:t>
            </a:r>
            <a:r>
              <a:rPr lang="fr-FR" sz="2400" u="sng"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ET</a:t>
            </a:r>
            <a:r>
              <a:rPr lang="fr-FR" sz="24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r>
              <a:rPr lang="fr-FR" sz="2400" dirty="0" smtClean="0">
                <a:effectLst>
                  <a:outerShdw blurRad="38100" dist="38100" dir="2700000" algn="tl">
                    <a:srgbClr val="000000">
                      <a:alpha val="43137"/>
                    </a:srgbClr>
                  </a:outerShdw>
                </a:effectLst>
                <a:latin typeface="Berlin Sans FB Demi" panose="020E0802020502020306" pitchFamily="34" charset="0"/>
              </a:rPr>
              <a:t>ml1</a:t>
            </a:r>
            <a:r>
              <a:rPr lang="fr-FR" sz="24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r>
              <a:rPr lang="fr-FR" sz="2400" u="sng"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à partir de 14h15 en salle Picasso</a:t>
            </a:r>
            <a:r>
              <a:rPr lang="fr-FR" sz="2400"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a:t>
            </a:r>
          </a:p>
          <a:p>
            <a:pPr algn="l"/>
            <a:r>
              <a:rPr lang="fr-FR" sz="2400" dirty="0" smtClean="0">
                <a:effectLst>
                  <a:outerShdw blurRad="38100" dist="38100" dir="2700000" algn="tl">
                    <a:srgbClr val="000000">
                      <a:alpha val="43137"/>
                    </a:srgbClr>
                  </a:outerShdw>
                </a:effectLst>
                <a:latin typeface="Berlin Sans FB Demi" panose="020E0802020502020306" pitchFamily="34" charset="0"/>
              </a:rPr>
              <a:t>ML2 </a:t>
            </a:r>
            <a:r>
              <a:rPr lang="fr-FR" sz="2400" dirty="0" smtClean="0">
                <a:effectLst>
                  <a:outerShdw blurRad="38100" dist="38100" dir="2700000" algn="tl">
                    <a:srgbClr val="000000">
                      <a:alpha val="43137"/>
                    </a:srgbClr>
                  </a:outerShdw>
                </a:effectLst>
                <a:latin typeface="Berlin Sans FB Demi" panose="020E0802020502020306" pitchFamily="34" charset="0"/>
              </a:rPr>
              <a:t>: </a:t>
            </a:r>
          </a:p>
          <a:p>
            <a:pPr algn="l"/>
            <a:r>
              <a:rPr lang="fr-FR" sz="2400" dirty="0" smtClean="0">
                <a:effectLst>
                  <a:outerShdw blurRad="38100" dist="38100" dir="2700000" algn="tl">
                    <a:srgbClr val="000000">
                      <a:alpha val="43137"/>
                    </a:srgbClr>
                  </a:outerShdw>
                </a:effectLst>
                <a:latin typeface="Berlin Sans FB Demi" panose="020E0802020502020306" pitchFamily="34" charset="0"/>
              </a:rPr>
              <a:t>SES (généraux) et STMG</a:t>
            </a:r>
            <a:endParaRPr lang="fr-FR" sz="2400" dirty="0" smtClean="0">
              <a:effectLst>
                <a:outerShdw blurRad="38100" dist="38100" dir="2700000" algn="tl">
                  <a:srgbClr val="000000">
                    <a:alpha val="43137"/>
                  </a:srgbClr>
                </a:outerShdw>
              </a:effectLst>
              <a:latin typeface="Berlin Sans FB Demi" panose="020E0802020502020306" pitchFamily="34" charset="0"/>
            </a:endParaRPr>
          </a:p>
        </p:txBody>
      </p:sp>
      <p:sp>
        <p:nvSpPr>
          <p:cNvPr id="10" name="Titre 1"/>
          <p:cNvSpPr txBox="1">
            <a:spLocks/>
          </p:cNvSpPr>
          <p:nvPr/>
        </p:nvSpPr>
        <p:spPr>
          <a:xfrm>
            <a:off x="562677" y="1841828"/>
            <a:ext cx="8074336" cy="743573"/>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rgbClr val="0070C0"/>
                </a:solidFill>
                <a:effectLst>
                  <a:outerShdw blurRad="38100" dist="38100" dir="2700000" algn="tl">
                    <a:srgbClr val="000000">
                      <a:alpha val="43137"/>
                    </a:srgbClr>
                  </a:outerShdw>
                </a:effectLst>
                <a:latin typeface="Berlin Sans FB Demi" panose="020E0802020502020306" pitchFamily="34" charset="0"/>
              </a:rPr>
              <a:t>Ent ml2</a:t>
            </a:r>
            <a:endParaRPr lang="fr-FR" sz="2400"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11" name="Image 10"/>
          <p:cNvPicPr/>
          <p:nvPr/>
        </p:nvPicPr>
        <p:blipFill>
          <a:blip r:embed="rId3" cstate="print">
            <a:extLst>
              <a:ext uri="{28A0092B-C50C-407E-A947-70E740481C1C}">
                <a14:useLocalDpi xmlns:a14="http://schemas.microsoft.com/office/drawing/2010/main" val="0"/>
              </a:ext>
            </a:extLst>
          </a:blip>
          <a:stretch>
            <a:fillRect/>
          </a:stretch>
        </p:blipFill>
        <p:spPr>
          <a:xfrm rot="909444">
            <a:off x="8957959" y="3375343"/>
            <a:ext cx="2036635" cy="2884179"/>
          </a:xfrm>
          <a:prstGeom prst="rect">
            <a:avLst/>
          </a:prstGeom>
        </p:spPr>
      </p:pic>
    </p:spTree>
    <p:extLst>
      <p:ext uri="{BB962C8B-B14F-4D97-AF65-F5344CB8AC3E}">
        <p14:creationId xmlns:p14="http://schemas.microsoft.com/office/powerpoint/2010/main" val="2678082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l="4268"/>
          <a:stretch/>
        </p:blipFill>
        <p:spPr>
          <a:xfrm>
            <a:off x="173507" y="1068964"/>
            <a:ext cx="8478121" cy="1350932"/>
          </a:xfrm>
          <a:prstGeom prst="rect">
            <a:avLst/>
          </a:prstGeom>
        </p:spPr>
      </p:pic>
      <p:pic>
        <p:nvPicPr>
          <p:cNvPr id="5" name="Image 4"/>
          <p:cNvPicPr>
            <a:picLocks noChangeAspect="1"/>
          </p:cNvPicPr>
          <p:nvPr/>
        </p:nvPicPr>
        <p:blipFill rotWithShape="1">
          <a:blip r:embed="rId3"/>
          <a:srcRect l="3698"/>
          <a:stretch/>
        </p:blipFill>
        <p:spPr>
          <a:xfrm>
            <a:off x="3573413" y="2419896"/>
            <a:ext cx="8478120" cy="2600377"/>
          </a:xfrm>
          <a:prstGeom prst="rect">
            <a:avLst/>
          </a:prstGeom>
        </p:spPr>
      </p:pic>
      <p:sp>
        <p:nvSpPr>
          <p:cNvPr id="9" name="Titre 1"/>
          <p:cNvSpPr txBox="1">
            <a:spLocks/>
          </p:cNvSpPr>
          <p:nvPr/>
        </p:nvSpPr>
        <p:spPr>
          <a:xfrm>
            <a:off x="1475493" y="4247999"/>
            <a:ext cx="9294107" cy="16492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endParaRPr lang="fr-FR" sz="4800" cap="small"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5" name="Titre 1"/>
          <p:cNvSpPr txBox="1">
            <a:spLocks/>
          </p:cNvSpPr>
          <p:nvPr/>
        </p:nvSpPr>
        <p:spPr>
          <a:xfrm>
            <a:off x="2466904" y="-2882"/>
            <a:ext cx="5631738" cy="126674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Mardi </a:t>
            </a:r>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11 </a:t>
            </a:r>
            <a:r>
              <a:rPr lang="fr-FR" sz="6600"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Mai</a:t>
            </a:r>
            <a:endParaRPr lang="fr-FR" sz="6600" b="1" dirty="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6" name="Titre 1"/>
          <p:cNvSpPr txBox="1">
            <a:spLocks/>
          </p:cNvSpPr>
          <p:nvPr/>
        </p:nvSpPr>
        <p:spPr>
          <a:xfrm>
            <a:off x="296322" y="1494137"/>
            <a:ext cx="1343890" cy="500585"/>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rPr>
              <a:t>ENT ML1</a:t>
            </a:r>
            <a:endParaRPr lang="fr-FR" sz="2400" dirty="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7" name="Titre 1"/>
          <p:cNvSpPr txBox="1">
            <a:spLocks/>
          </p:cNvSpPr>
          <p:nvPr/>
        </p:nvSpPr>
        <p:spPr>
          <a:xfrm>
            <a:off x="3573413" y="3348297"/>
            <a:ext cx="1723671" cy="743573"/>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rgbClr val="0070C0"/>
                </a:solidFill>
                <a:effectLst>
                  <a:outerShdw blurRad="38100" dist="38100" dir="2700000" algn="tl">
                    <a:srgbClr val="000000">
                      <a:alpha val="43137"/>
                    </a:srgbClr>
                  </a:outerShdw>
                </a:effectLst>
                <a:latin typeface="Berlin Sans FB Demi" panose="020E0802020502020306" pitchFamily="34" charset="0"/>
              </a:rPr>
              <a:t>ENT ml2</a:t>
            </a:r>
            <a:endParaRPr lang="fr-FR" sz="2400"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
        <p:nvSpPr>
          <p:cNvPr id="18" name="Titre 1"/>
          <p:cNvSpPr txBox="1">
            <a:spLocks/>
          </p:cNvSpPr>
          <p:nvPr/>
        </p:nvSpPr>
        <p:spPr>
          <a:xfrm>
            <a:off x="3098672" y="5893964"/>
            <a:ext cx="8214950" cy="723466"/>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rgbClr val="0070C0"/>
                </a:solidFill>
                <a:effectLst>
                  <a:outerShdw blurRad="38100" dist="38100" dir="2700000" algn="tl">
                    <a:srgbClr val="000000">
                      <a:alpha val="43137"/>
                    </a:srgbClr>
                  </a:outerShdw>
                </a:effectLst>
                <a:latin typeface="Berlin Sans FB Demi" panose="020E0802020502020306" pitchFamily="34" charset="0"/>
              </a:rPr>
              <a:t>Classe nautique pour tous : départ à 12h40 en salle d’accueil </a:t>
            </a:r>
            <a:endParaRPr lang="fr-FR" sz="2400"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22" y="3751097"/>
            <a:ext cx="4271259" cy="2538348"/>
          </a:xfrm>
          <a:prstGeom prst="rect">
            <a:avLst/>
          </a:prstGeom>
        </p:spPr>
      </p:pic>
    </p:spTree>
    <p:extLst>
      <p:ext uri="{BB962C8B-B14F-4D97-AF65-F5344CB8AC3E}">
        <p14:creationId xmlns:p14="http://schemas.microsoft.com/office/powerpoint/2010/main" val="1531797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64062" y="4477595"/>
            <a:ext cx="10420350" cy="695325"/>
          </a:xfrm>
          <a:prstGeom prst="rect">
            <a:avLst/>
          </a:prstGeom>
        </p:spPr>
      </p:pic>
      <p:sp>
        <p:nvSpPr>
          <p:cNvPr id="5" name="Titre 1"/>
          <p:cNvSpPr txBox="1">
            <a:spLocks/>
          </p:cNvSpPr>
          <p:nvPr/>
        </p:nvSpPr>
        <p:spPr>
          <a:xfrm>
            <a:off x="-497074" y="236197"/>
            <a:ext cx="8198115" cy="94627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Mercredi </a:t>
            </a:r>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12 </a:t>
            </a:r>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Mai</a:t>
            </a:r>
            <a:endParaRPr lang="fr-FR" sz="6600" cap="small" dirty="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0" name="Titre 1"/>
          <p:cNvSpPr txBox="1">
            <a:spLocks/>
          </p:cNvSpPr>
          <p:nvPr/>
        </p:nvSpPr>
        <p:spPr>
          <a:xfrm>
            <a:off x="91440" y="1293172"/>
            <a:ext cx="7232419" cy="1086473"/>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rPr>
              <a:t>Travail encadré ML1 : emmener les travaux à faire, cours à ranger, leçons à revoir …..</a:t>
            </a:r>
            <a:endParaRPr lang="fr-FR" sz="2400" dirty="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859" y="236197"/>
            <a:ext cx="4743450" cy="2562225"/>
          </a:xfrm>
          <a:prstGeom prst="rect">
            <a:avLst/>
          </a:prstGeom>
        </p:spPr>
      </p:pic>
      <p:pic>
        <p:nvPicPr>
          <p:cNvPr id="4" name="Image 3"/>
          <p:cNvPicPr>
            <a:picLocks noChangeAspect="1"/>
          </p:cNvPicPr>
          <p:nvPr/>
        </p:nvPicPr>
        <p:blipFill>
          <a:blip r:embed="rId4"/>
          <a:stretch>
            <a:fillRect/>
          </a:stretch>
        </p:blipFill>
        <p:spPr>
          <a:xfrm>
            <a:off x="264062" y="2867040"/>
            <a:ext cx="10858500" cy="1162050"/>
          </a:xfrm>
          <a:prstGeom prst="rect">
            <a:avLst/>
          </a:prstGeom>
        </p:spPr>
      </p:pic>
      <p:sp>
        <p:nvSpPr>
          <p:cNvPr id="7" name="Titre 1"/>
          <p:cNvSpPr txBox="1">
            <a:spLocks/>
          </p:cNvSpPr>
          <p:nvPr/>
        </p:nvSpPr>
        <p:spPr>
          <a:xfrm>
            <a:off x="420929" y="4769978"/>
            <a:ext cx="1682107" cy="500585"/>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rgbClr val="0070C0"/>
                </a:solidFill>
                <a:effectLst>
                  <a:outerShdw blurRad="38100" dist="38100" dir="2700000" algn="tl">
                    <a:srgbClr val="000000">
                      <a:alpha val="43137"/>
                    </a:srgbClr>
                  </a:outerShdw>
                </a:effectLst>
                <a:latin typeface="Berlin Sans FB Demi" panose="020E0802020502020306" pitchFamily="34" charset="0"/>
              </a:rPr>
              <a:t>ENT </a:t>
            </a:r>
            <a:r>
              <a:rPr lang="fr-FR" sz="2400" dirty="0" smtClean="0">
                <a:solidFill>
                  <a:srgbClr val="0070C0"/>
                </a:solidFill>
                <a:effectLst>
                  <a:outerShdw blurRad="38100" dist="38100" dir="2700000" algn="tl">
                    <a:srgbClr val="000000">
                      <a:alpha val="43137"/>
                    </a:srgbClr>
                  </a:outerShdw>
                </a:effectLst>
                <a:latin typeface="Berlin Sans FB Demi" panose="020E0802020502020306" pitchFamily="34" charset="0"/>
              </a:rPr>
              <a:t>ML2</a:t>
            </a:r>
            <a:endParaRPr lang="fr-FR" sz="2400" dirty="0">
              <a:solidFill>
                <a:srgbClr val="0070C0"/>
              </a:solidFill>
              <a:effectLst>
                <a:outerShdw blurRad="38100" dist="38100" dir="2700000" algn="tl">
                  <a:srgbClr val="000000">
                    <a:alpha val="43137"/>
                  </a:srgbClr>
                </a:outerShdw>
              </a:effectLst>
              <a:latin typeface="Berlin Sans FB Demi" panose="020E0802020502020306" pitchFamily="34" charset="0"/>
            </a:endParaRPr>
          </a:p>
        </p:txBody>
      </p:sp>
      <p:sp>
        <p:nvSpPr>
          <p:cNvPr id="9" name="Titre 1"/>
          <p:cNvSpPr txBox="1">
            <a:spLocks/>
          </p:cNvSpPr>
          <p:nvPr/>
        </p:nvSpPr>
        <p:spPr>
          <a:xfrm>
            <a:off x="498598" y="3340706"/>
            <a:ext cx="1343890" cy="500585"/>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fr-FR" sz="2400" dirty="0" smtClean="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rPr>
              <a:t>ENT ML1</a:t>
            </a:r>
            <a:endParaRPr lang="fr-FR" sz="2400" dirty="0">
              <a:solidFill>
                <a:schemeClr val="accent3">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8" name="Image 7"/>
          <p:cNvPicPr>
            <a:picLocks noChangeAspect="1"/>
          </p:cNvPicPr>
          <p:nvPr/>
        </p:nvPicPr>
        <p:blipFill>
          <a:blip r:embed="rId5"/>
          <a:stretch>
            <a:fillRect/>
          </a:stretch>
        </p:blipFill>
        <p:spPr>
          <a:xfrm>
            <a:off x="2501375" y="3448065"/>
            <a:ext cx="2412548" cy="3270060"/>
          </a:xfrm>
          <a:prstGeom prst="rect">
            <a:avLst/>
          </a:prstGeom>
        </p:spPr>
      </p:pic>
    </p:spTree>
    <p:extLst>
      <p:ext uri="{BB962C8B-B14F-4D97-AF65-F5344CB8AC3E}">
        <p14:creationId xmlns:p14="http://schemas.microsoft.com/office/powerpoint/2010/main" val="86572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373119" y="86006"/>
            <a:ext cx="8182649" cy="8666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Jeudi </a:t>
            </a:r>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13 </a:t>
            </a:r>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mai</a:t>
            </a:r>
            <a:endParaRPr lang="fr-FR" sz="6600" cap="small" dirty="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sp>
        <p:nvSpPr>
          <p:cNvPr id="13" name="Titre 1"/>
          <p:cNvSpPr txBox="1">
            <a:spLocks/>
          </p:cNvSpPr>
          <p:nvPr/>
        </p:nvSpPr>
        <p:spPr>
          <a:xfrm>
            <a:off x="8987005" y="322834"/>
            <a:ext cx="3131103" cy="1284293"/>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endParaRPr lang="fr-FR" sz="2400" cap="small"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
        <p:nvSpPr>
          <p:cNvPr id="15" name="Titre 1"/>
          <p:cNvSpPr txBox="1">
            <a:spLocks/>
          </p:cNvSpPr>
          <p:nvPr/>
        </p:nvSpPr>
        <p:spPr>
          <a:xfrm>
            <a:off x="525548" y="964980"/>
            <a:ext cx="10565477" cy="712671"/>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endParaRPr lang="fr-FR" sz="3200" dirty="0" smtClean="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algn="l"/>
            <a:endParaRPr lang="fr-FR" sz="3200" dirty="0">
              <a:solidFill>
                <a:srgbClr val="FFC000"/>
              </a:solidFill>
              <a:effectLst>
                <a:outerShdw blurRad="38100" dist="38100" dir="2700000" algn="tl">
                  <a:srgbClr val="000000">
                    <a:alpha val="43137"/>
                  </a:srgbClr>
                </a:outerShdw>
              </a:effectLst>
              <a:latin typeface="Berlin Sans FB Demi" panose="020E0802020502020306" pitchFamily="34" charset="0"/>
            </a:endParaRPr>
          </a:p>
          <a:p>
            <a:pPr algn="l"/>
            <a:endParaRPr lang="fr-FR" sz="3200" dirty="0">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sp>
        <p:nvSpPr>
          <p:cNvPr id="16" name="Titre 1"/>
          <p:cNvSpPr txBox="1">
            <a:spLocks/>
          </p:cNvSpPr>
          <p:nvPr/>
        </p:nvSpPr>
        <p:spPr>
          <a:xfrm>
            <a:off x="7911517" y="199946"/>
            <a:ext cx="3889062" cy="1017423"/>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endParaRPr lang="fr-FR" sz="2400" cap="small"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sp>
        <p:nvSpPr>
          <p:cNvPr id="11" name="Titre 1"/>
          <p:cNvSpPr txBox="1">
            <a:spLocks/>
          </p:cNvSpPr>
          <p:nvPr/>
        </p:nvSpPr>
        <p:spPr>
          <a:xfrm>
            <a:off x="256680" y="1321316"/>
            <a:ext cx="11281385" cy="2136780"/>
          </a:xfrm>
          <a:prstGeom prst="rect">
            <a:avLst/>
          </a:prstGeom>
          <a:effectLst/>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just"/>
            <a:r>
              <a:rPr lang="fr-FR" sz="2400" dirty="0">
                <a:solidFill>
                  <a:schemeClr val="tx2">
                    <a:lumMod val="75000"/>
                  </a:schemeClr>
                </a:solidFill>
                <a:effectLst>
                  <a:outerShdw blurRad="38100" dist="38100" dir="2700000" algn="tl">
                    <a:srgbClr val="000000">
                      <a:alpha val="43137"/>
                    </a:srgbClr>
                  </a:outerShdw>
                </a:effectLst>
                <a:latin typeface="Berlin Sans FB Demi" panose="020E0802020502020306" pitchFamily="34" charset="0"/>
              </a:rPr>
              <a:t>L’Ascension est une fête chrétienne célébrée le quarantième jour à partir de </a:t>
            </a:r>
            <a:r>
              <a:rPr lang="fr-FR" sz="2400" dirty="0" smtClean="0">
                <a:solidFill>
                  <a:schemeClr val="tx2">
                    <a:lumMod val="75000"/>
                  </a:schemeClr>
                </a:solidFill>
                <a:effectLst>
                  <a:outerShdw blurRad="38100" dist="38100" dir="2700000" algn="tl">
                    <a:srgbClr val="000000">
                      <a:alpha val="43137"/>
                    </a:srgbClr>
                  </a:outerShdw>
                </a:effectLst>
                <a:latin typeface="Berlin Sans FB Demi" panose="020E0802020502020306" pitchFamily="34" charset="0"/>
              </a:rPr>
              <a:t>Pâques. </a:t>
            </a:r>
            <a:r>
              <a:rPr lang="fr-FR" sz="2400" dirty="0">
                <a:solidFill>
                  <a:schemeClr val="tx2">
                    <a:lumMod val="75000"/>
                  </a:schemeClr>
                </a:solidFill>
                <a:effectLst>
                  <a:outerShdw blurRad="38100" dist="38100" dir="2700000" algn="tl">
                    <a:srgbClr val="000000">
                      <a:alpha val="43137"/>
                    </a:srgbClr>
                  </a:outerShdw>
                </a:effectLst>
                <a:latin typeface="Berlin Sans FB Demi" panose="020E0802020502020306" pitchFamily="34" charset="0"/>
              </a:rPr>
              <a:t>Elle marque la dernière rencontre de Jésus avec ses disciples après sa résurrection et son élévation au ciel. Elle exprime un nouveau mode de présence du Christ, qui n'est plus visible dans le monde terrestre, mais demeure présent dans les sacrements.</a:t>
            </a:r>
            <a:endParaRPr lang="fr-FR" sz="1600" u="sng"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3" name="Image 2"/>
          <p:cNvPicPr>
            <a:picLocks noChangeAspect="1"/>
          </p:cNvPicPr>
          <p:nvPr/>
        </p:nvPicPr>
        <p:blipFill>
          <a:blip r:embed="rId2"/>
          <a:stretch>
            <a:fillRect/>
          </a:stretch>
        </p:blipFill>
        <p:spPr>
          <a:xfrm>
            <a:off x="3694151" y="2618377"/>
            <a:ext cx="4820323" cy="3134162"/>
          </a:xfrm>
          <a:prstGeom prst="rect">
            <a:avLst/>
          </a:prstGeom>
        </p:spPr>
      </p:pic>
    </p:spTree>
    <p:extLst>
      <p:ext uri="{BB962C8B-B14F-4D97-AF65-F5344CB8AC3E}">
        <p14:creationId xmlns:p14="http://schemas.microsoft.com/office/powerpoint/2010/main" val="210477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069869" y="24171"/>
            <a:ext cx="8100808" cy="84434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Vendredi </a:t>
            </a:r>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14 </a:t>
            </a:r>
            <a:r>
              <a:rPr lang="fr-FR" sz="6600" cap="small" dirty="0" smtClean="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rPr>
              <a:t>mai</a:t>
            </a:r>
            <a:endParaRPr lang="fr-FR" sz="6600" cap="small" dirty="0">
              <a:solidFill>
                <a:schemeClr val="accent6">
                  <a:lumMod val="75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767" y="1516725"/>
            <a:ext cx="8183011" cy="4426875"/>
          </a:xfrm>
          <a:prstGeom prst="rect">
            <a:avLst/>
          </a:prstGeom>
          <a:ln>
            <a:noFill/>
          </a:ln>
          <a:effectLst>
            <a:softEdge rad="112500"/>
          </a:effectLst>
        </p:spPr>
      </p:pic>
    </p:spTree>
    <p:extLst>
      <p:ext uri="{BB962C8B-B14F-4D97-AF65-F5344CB8AC3E}">
        <p14:creationId xmlns:p14="http://schemas.microsoft.com/office/powerpoint/2010/main" val="2563844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4463" y="182563"/>
            <a:ext cx="8551862" cy="682625"/>
          </a:xfrm>
        </p:spPr>
        <p:txBody>
          <a:bodyPr>
            <a:noAutofit/>
          </a:bodyPr>
          <a:lstStyle/>
          <a:p>
            <a:pPr fontAlgn="auto">
              <a:spcAft>
                <a:spcPts val="0"/>
              </a:spcAft>
              <a:defRPr/>
            </a:pPr>
            <a:r>
              <a:rPr lang="fr-FR" sz="3600" dirty="0" smtClean="0">
                <a:effectLst>
                  <a:outerShdw blurRad="38100" dist="38100" dir="2700000" algn="tl">
                    <a:srgbClr val="000000">
                      <a:alpha val="43137"/>
                    </a:srgbClr>
                  </a:outerShdw>
                </a:effectLst>
                <a:latin typeface="Berlin Sans FB Demi" panose="020E0802020502020306" pitchFamily="34" charset="0"/>
              </a:rPr>
              <a:t>Rappels du protocole sanitaire</a:t>
            </a:r>
            <a:endParaRPr lang="fr-FR" sz="3600" dirty="0">
              <a:effectLst>
                <a:outerShdw blurRad="38100" dist="38100" dir="2700000" algn="tl">
                  <a:srgbClr val="000000">
                    <a:alpha val="43137"/>
                  </a:srgbClr>
                </a:outerShdw>
              </a:effectLst>
              <a:latin typeface="Berlin Sans FB Demi" panose="020E0802020502020306" pitchFamily="34" charset="0"/>
            </a:endParaRPr>
          </a:p>
        </p:txBody>
      </p:sp>
      <p:pic>
        <p:nvPicPr>
          <p:cNvPr id="9" name="Image 8"/>
          <p:cNvPicPr>
            <a:picLocks noChangeAspect="1"/>
          </p:cNvPicPr>
          <p:nvPr/>
        </p:nvPicPr>
        <p:blipFill>
          <a:blip r:embed="rId2"/>
          <a:stretch>
            <a:fillRect/>
          </a:stretch>
        </p:blipFill>
        <p:spPr>
          <a:xfrm>
            <a:off x="1152179" y="626313"/>
            <a:ext cx="8257829" cy="34527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Image 9"/>
          <p:cNvPicPr>
            <a:picLocks noChangeAspect="1"/>
          </p:cNvPicPr>
          <p:nvPr/>
        </p:nvPicPr>
        <p:blipFill>
          <a:blip r:embed="rId3"/>
          <a:stretch>
            <a:fillRect/>
          </a:stretch>
        </p:blipFill>
        <p:spPr>
          <a:xfrm>
            <a:off x="8038321" y="4079110"/>
            <a:ext cx="3416618" cy="26463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Titre 1"/>
          <p:cNvSpPr txBox="1">
            <a:spLocks/>
          </p:cNvSpPr>
          <p:nvPr/>
        </p:nvSpPr>
        <p:spPr>
          <a:xfrm>
            <a:off x="4252913" y="4940300"/>
            <a:ext cx="4110037" cy="654050"/>
          </a:xfrm>
          <a:prstGeom prst="rect">
            <a:avLst/>
          </a:prstGeom>
        </p:spPr>
        <p:txBody>
          <a:bodyPr anchor="b"/>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fontAlgn="auto">
              <a:spcAft>
                <a:spcPts val="0"/>
              </a:spcAft>
              <a:defRPr/>
            </a:pPr>
            <a:r>
              <a:rPr lang="fr-FR" sz="3600" dirty="0" smtClean="0">
                <a:effectLst>
                  <a:outerShdw blurRad="38100" dist="38100" dir="2700000" algn="tl">
                    <a:srgbClr val="000000">
                      <a:alpha val="43137"/>
                    </a:srgbClr>
                  </a:outerShdw>
                </a:effectLst>
                <a:latin typeface="Berlin Sans FB Demi" panose="020E0802020502020306" pitchFamily="34" charset="0"/>
              </a:rPr>
              <a:t>Et toujours ….</a:t>
            </a:r>
            <a:endParaRPr lang="fr-FR" sz="3600"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3663635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TM04033925[[fn=Ronds dans l’eau]]</Template>
  <TotalTime>8321</TotalTime>
  <Words>183</Words>
  <Application>Microsoft Office PowerPoint</Application>
  <PresentationFormat>Grand écran</PresentationFormat>
  <Paragraphs>27</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Berlin Sans FB Demi</vt:lpstr>
      <vt:lpstr>Tw Cen MT</vt:lpstr>
      <vt:lpstr>Ronds dans l’eau</vt:lpstr>
      <vt:lpstr>Microlycée de Caen Période 4</vt:lpstr>
      <vt:lpstr>Présentation PowerPoint</vt:lpstr>
      <vt:lpstr>Présentation PowerPoint</vt:lpstr>
      <vt:lpstr>Présentation PowerPoint</vt:lpstr>
      <vt:lpstr>Présentation PowerPoint</vt:lpstr>
      <vt:lpstr>Présentation PowerPoint</vt:lpstr>
      <vt:lpstr>Présentation PowerPoint</vt:lpstr>
      <vt:lpstr>Rappels du protocole sanitaire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Microlycée de Caen Rentrée 2018</dc:title>
  <dc:creator>marie eustache</dc:creator>
  <cp:lastModifiedBy>marie eustache</cp:lastModifiedBy>
  <cp:revision>334</cp:revision>
  <cp:lastPrinted>2019-10-06T13:31:04Z</cp:lastPrinted>
  <dcterms:created xsi:type="dcterms:W3CDTF">2018-09-08T08:30:02Z</dcterms:created>
  <dcterms:modified xsi:type="dcterms:W3CDTF">2021-05-09T12:24:58Z</dcterms:modified>
</cp:coreProperties>
</file>